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Nunito"/>
      <p:regular r:id="rId16"/>
      <p:bold r:id="rId17"/>
      <p:italic r:id="rId18"/>
      <p:boldItalic r:id="rId19"/>
    </p:embeddedFont>
    <p:embeddedFont>
      <p:font typeface="Spectral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8A0E207-3FA7-442C-A9BF-BCB5AC4FDEC0}">
  <a:tblStyle styleId="{88A0E207-3FA7-442C-A9BF-BCB5AC4FDE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ectral-regular.fntdata"/><Relationship Id="rId11" Type="http://schemas.openxmlformats.org/officeDocument/2006/relationships/slide" Target="slides/slide5.xml"/><Relationship Id="rId22" Type="http://schemas.openxmlformats.org/officeDocument/2006/relationships/font" Target="fonts/Spectral-italic.fntdata"/><Relationship Id="rId10" Type="http://schemas.openxmlformats.org/officeDocument/2006/relationships/slide" Target="slides/slide4.xml"/><Relationship Id="rId21" Type="http://schemas.openxmlformats.org/officeDocument/2006/relationships/font" Target="fonts/Spectral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Spectral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Nunito-bold.fntdata"/><Relationship Id="rId16" Type="http://schemas.openxmlformats.org/officeDocument/2006/relationships/font" Target="fonts/Nuni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Nuni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Nuni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png>
</file>

<file path=ppt/media/image13.png>
</file>

<file path=ppt/media/image2.png>
</file>

<file path=ppt/media/image3.jp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1ccbbf722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1ccbbf72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Amanda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4301a1a82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4301a1a82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Markenson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41ccbbf72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41ccbbf72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441f20b050_12_0:notes"/>
          <p:cNvSpPr/>
          <p:nvPr>
            <p:ph idx="2" type="sldImg"/>
          </p:nvPr>
        </p:nvSpPr>
        <p:spPr>
          <a:xfrm>
            <a:off x="381279" y="685800"/>
            <a:ext cx="6096137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441f20b050_1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Sarah 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41ccbbf72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41ccbbf72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Jennie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1ccbbf72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41ccbbf72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41ccbbf72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41ccbbf72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Amanda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41f20b050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41f20b050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g"/><Relationship Id="rId4" Type="http://schemas.openxmlformats.org/officeDocument/2006/relationships/image" Target="../media/image1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youtube.com/watch?v=Ud2IrYMrseA" TargetMode="External"/><Relationship Id="rId4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/>
          <p:nvPr>
            <p:ph type="ctrTitle"/>
          </p:nvPr>
        </p:nvSpPr>
        <p:spPr>
          <a:xfrm>
            <a:off x="311700" y="249725"/>
            <a:ext cx="8520600" cy="84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Marketing Proposal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29" name="Google Shape;129;p13"/>
          <p:cNvSpPr txBox="1"/>
          <p:nvPr>
            <p:ph idx="1" type="subTitle"/>
          </p:nvPr>
        </p:nvSpPr>
        <p:spPr>
          <a:xfrm>
            <a:off x="311700" y="3788025"/>
            <a:ext cx="85206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Presented by: Group 1 </a:t>
            </a:r>
            <a:endParaRPr sz="18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Helen Arrucha, Amanda Delgado, Markenson Delkhaste, </a:t>
            </a:r>
            <a:endParaRPr sz="18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Jennie Lee, Sarah Wolfe</a:t>
            </a:r>
            <a:endParaRPr sz="1800">
              <a:solidFill>
                <a:srgbClr val="00000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000000"/>
                </a:solidFill>
                <a:latin typeface="Spectral"/>
                <a:ea typeface="Spectral"/>
                <a:cs typeface="Spectral"/>
                <a:sym typeface="Spectral"/>
              </a:rPr>
              <a:t>IBM 3072 - Promotional Strategies</a:t>
            </a:r>
            <a:r>
              <a:rPr lang="en" sz="1800">
                <a:solidFill>
                  <a:srgbClr val="000000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1800">
              <a:solidFill>
                <a:srgbClr val="000000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30" name="Google Shape;130;p13"/>
          <p:cNvSpPr/>
          <p:nvPr/>
        </p:nvSpPr>
        <p:spPr>
          <a:xfrm>
            <a:off x="-111000" y="1460875"/>
            <a:ext cx="9366000" cy="1734600"/>
          </a:xfrm>
          <a:prstGeom prst="rect">
            <a:avLst/>
          </a:prstGeom>
          <a:solidFill>
            <a:srgbClr val="012D6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1" name="Google Shape;13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6875" y="741275"/>
            <a:ext cx="2455975" cy="3508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500" y="283813"/>
            <a:ext cx="5915574" cy="4575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Target Market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42" name="Google Shape;142;p15"/>
          <p:cNvSpPr txBox="1"/>
          <p:nvPr>
            <p:ph idx="1" type="body"/>
          </p:nvPr>
        </p:nvSpPr>
        <p:spPr>
          <a:xfrm>
            <a:off x="298500" y="1468775"/>
            <a:ext cx="8135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Audience persona: business students who are looking for opportunities such as experience or potential connections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Cal Poly Pomona has many college students that are on a budget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Students might be uncertain about their future careers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So what better way than to join some of the 21 clubs under CBA? 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UBSS is able to offer free advisory services and opportunities to solve students' uncertainties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-31178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Spectral"/>
              <a:buChar char="●"/>
            </a:pPr>
            <a:r>
              <a:rPr lang="en" sz="1416">
                <a:latin typeface="Spectral"/>
                <a:ea typeface="Spectral"/>
                <a:cs typeface="Spectral"/>
                <a:sym typeface="Spectral"/>
              </a:rPr>
              <a:t>Participating will create the habit of having a personal, social, sense of community, and professional work balance</a:t>
            </a:r>
            <a:endParaRPr sz="1416"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                           </a:t>
            </a:r>
            <a:r>
              <a:rPr lang="en" sz="1416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   </a:t>
            </a:r>
            <a:r>
              <a:rPr b="1" lang="en" sz="1416">
                <a:solidFill>
                  <a:srgbClr val="0B5394"/>
                </a:solidFill>
                <a:latin typeface="Spectral"/>
                <a:ea typeface="Spectral"/>
                <a:cs typeface="Spectral"/>
                <a:sym typeface="Spectral"/>
              </a:rPr>
              <a:t>Before joining clubs</a:t>
            </a: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	</a:t>
            </a:r>
            <a:r>
              <a:rPr lang="en" sz="1200">
                <a:latin typeface="Georgia"/>
                <a:ea typeface="Georgia"/>
                <a:cs typeface="Georgia"/>
                <a:sym typeface="Georgia"/>
              </a:rPr>
              <a:t>			      </a:t>
            </a:r>
            <a:r>
              <a:rPr b="1" lang="en" sz="1416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b="1" lang="en" sz="1416">
                <a:solidFill>
                  <a:srgbClr val="0B5394"/>
                </a:solidFill>
                <a:latin typeface="Spectral"/>
                <a:ea typeface="Spectral"/>
                <a:cs typeface="Spectral"/>
                <a:sym typeface="Spectral"/>
              </a:rPr>
              <a:t>After joining clubs</a:t>
            </a:r>
            <a:endParaRPr b="1" sz="1416">
              <a:solidFill>
                <a:srgbClr val="0B5394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457200" rtl="0" algn="l">
              <a:lnSpc>
                <a:spcPct val="13977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descr="Nobody Likes Me:” Understanding Loneliness and Self-shame - PsychAlive" id="143" name="Google Shape;14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2900" y="3501475"/>
            <a:ext cx="1683400" cy="1300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tudent Government and Clubs - Campus Life - Pasadena City College" id="144" name="Google Shape;14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2525" y="3439650"/>
            <a:ext cx="2134609" cy="130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Merch 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pic>
        <p:nvPicPr>
          <p:cNvPr id="150" name="Google Shape;150;p16"/>
          <p:cNvPicPr preferRelativeResize="0"/>
          <p:nvPr/>
        </p:nvPicPr>
        <p:blipFill rotWithShape="1">
          <a:blip r:embed="rId3">
            <a:alphaModFix/>
          </a:blip>
          <a:srcRect b="19147" l="6656" r="13344" t="18524"/>
          <a:stretch/>
        </p:blipFill>
        <p:spPr>
          <a:xfrm>
            <a:off x="565963" y="1569250"/>
            <a:ext cx="3704776" cy="1832142"/>
          </a:xfrm>
          <a:prstGeom prst="rect">
            <a:avLst/>
          </a:prstGeom>
          <a:noFill/>
          <a:ln cap="flat" cmpd="sng" w="476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1" name="Google Shape;151;p16"/>
          <p:cNvPicPr preferRelativeResize="0"/>
          <p:nvPr/>
        </p:nvPicPr>
        <p:blipFill rotWithShape="1">
          <a:blip r:embed="rId4">
            <a:alphaModFix/>
          </a:blip>
          <a:srcRect b="22057" l="6027" r="8231" t="29740"/>
          <a:stretch/>
        </p:blipFill>
        <p:spPr>
          <a:xfrm>
            <a:off x="532709" y="3574247"/>
            <a:ext cx="3344000" cy="1193299"/>
          </a:xfrm>
          <a:prstGeom prst="rect">
            <a:avLst/>
          </a:prstGeom>
          <a:noFill/>
          <a:ln cap="flat" cmpd="sng" w="476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2" name="Google Shape;152;p16"/>
          <p:cNvPicPr preferRelativeResize="0"/>
          <p:nvPr/>
        </p:nvPicPr>
        <p:blipFill rotWithShape="1">
          <a:blip r:embed="rId5">
            <a:alphaModFix/>
          </a:blip>
          <a:srcRect b="20264" l="6607" r="12909" t="17422"/>
          <a:stretch/>
        </p:blipFill>
        <p:spPr>
          <a:xfrm>
            <a:off x="3319875" y="1569250"/>
            <a:ext cx="3727739" cy="1832149"/>
          </a:xfrm>
          <a:prstGeom prst="rect">
            <a:avLst/>
          </a:prstGeom>
          <a:noFill/>
          <a:ln cap="flat" cmpd="sng" w="476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53" name="Google Shape;15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33474" y="1569250"/>
            <a:ext cx="1374071" cy="1832152"/>
          </a:xfrm>
          <a:prstGeom prst="rect">
            <a:avLst/>
          </a:prstGeom>
          <a:noFill/>
          <a:ln cap="flat" cmpd="sng" w="476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/>
          <p:nvPr/>
        </p:nvSpPr>
        <p:spPr>
          <a:xfrm>
            <a:off x="231450" y="220025"/>
            <a:ext cx="8672700" cy="465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7"/>
          <p:cNvSpPr txBox="1"/>
          <p:nvPr/>
        </p:nvSpPr>
        <p:spPr>
          <a:xfrm>
            <a:off x="789755" y="584673"/>
            <a:ext cx="75645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BUDGET TRACKER</a:t>
            </a:r>
            <a:r>
              <a:rPr lang="en" sz="300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endParaRPr sz="300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0" name="Google Shape;160;p17"/>
          <p:cNvSpPr/>
          <p:nvPr/>
        </p:nvSpPr>
        <p:spPr>
          <a:xfrm>
            <a:off x="7621047" y="584687"/>
            <a:ext cx="733200" cy="264600"/>
          </a:xfrm>
          <a:prstGeom prst="mathPlus">
            <a:avLst>
              <a:gd fmla="val 16013" name="adj1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789761" y="699112"/>
            <a:ext cx="733200" cy="264600"/>
          </a:xfrm>
          <a:prstGeom prst="mathPlus">
            <a:avLst>
              <a:gd fmla="val 16013" name="adj1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17"/>
          <p:cNvSpPr txBox="1"/>
          <p:nvPr/>
        </p:nvSpPr>
        <p:spPr>
          <a:xfrm>
            <a:off x="3425722" y="1231174"/>
            <a:ext cx="20691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Merch</a:t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63" name="Google Shape;163;p17"/>
          <p:cNvSpPr/>
          <p:nvPr/>
        </p:nvSpPr>
        <p:spPr>
          <a:xfrm>
            <a:off x="2885382" y="1359861"/>
            <a:ext cx="733200" cy="114300"/>
          </a:xfrm>
          <a:prstGeom prst="rightArrow">
            <a:avLst>
              <a:gd fmla="val 8342" name="adj1"/>
              <a:gd fmla="val 50018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64" name="Google Shape;164;p17"/>
          <p:cNvGraphicFramePr/>
          <p:nvPr/>
        </p:nvGraphicFramePr>
        <p:xfrm>
          <a:off x="451908" y="176173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{88A0E207-3FA7-442C-A9BF-BCB5AC4FDEC0}</a:tableStyleId>
              </a:tblPr>
              <a:tblGrid>
                <a:gridCol w="1290275"/>
                <a:gridCol w="2173325"/>
                <a:gridCol w="3084000"/>
                <a:gridCol w="1814650"/>
              </a:tblGrid>
              <a:tr h="234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Cost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Quantity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DESCRIPTION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AMOUNT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 anchor="ctr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4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$11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$12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$10 x 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$11 x 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$12 x 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$1000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$1100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Georgia"/>
                          <a:ea typeface="Georgia"/>
                          <a:cs typeface="Georgia"/>
                          <a:sym typeface="Georgia"/>
                        </a:rPr>
                        <a:t>$1200</a:t>
                      </a:r>
                      <a:endParaRPr sz="1200">
                        <a:latin typeface="Georgia"/>
                        <a:ea typeface="Georgia"/>
                        <a:cs typeface="Georgia"/>
                        <a:sym typeface="Georgia"/>
                      </a:endParaRPr>
                    </a:p>
                  </a:txBody>
                  <a:tcPr marT="46825" marB="46825" marR="107500" marL="107500">
                    <a:lnL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5" name="Google Shape;165;p17"/>
          <p:cNvSpPr/>
          <p:nvPr/>
        </p:nvSpPr>
        <p:spPr>
          <a:xfrm rot="10800000">
            <a:off x="5294925" y="1359915"/>
            <a:ext cx="733200" cy="114300"/>
          </a:xfrm>
          <a:prstGeom prst="rightArrow">
            <a:avLst>
              <a:gd fmla="val 8342" name="adj1"/>
              <a:gd fmla="val 50018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Social Media 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1" name="Google Shape;171;p18"/>
          <p:cNvSpPr txBox="1"/>
          <p:nvPr>
            <p:ph idx="1" type="body"/>
          </p:nvPr>
        </p:nvSpPr>
        <p:spPr>
          <a:xfrm>
            <a:off x="775650" y="2571750"/>
            <a:ext cx="4107000" cy="26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/>
            </a:br>
            <a:br>
              <a:rPr lang="en"/>
            </a:br>
            <a:br>
              <a:rPr lang="en"/>
            </a:b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descr="#tiktokcompilation #tiktoktrend #tiktokchallenge #tiktok #tiktokviral #tiktokvideo #wesanderson" id="172" name="Google Shape;172;p18" title="Wes Anderson Trend | TikTok Trend Compilati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78325" y="465650"/>
            <a:ext cx="3048000" cy="17145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73" name="Google Shape;173;p18"/>
          <p:cNvGraphicFramePr/>
          <p:nvPr/>
        </p:nvGraphicFramePr>
        <p:xfrm>
          <a:off x="658900" y="232908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{88A0E207-3FA7-442C-A9BF-BCB5AC4FDEC0}</a:tableStyleId>
              </a:tblPr>
              <a:tblGrid>
                <a:gridCol w="1292400"/>
                <a:gridCol w="5946600"/>
              </a:tblGrid>
              <a:tr h="6008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Instagram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Spectral"/>
                        <a:buChar char="●"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2 week notice post, 1 more post week prior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  <a:p>
                      <a:pPr indent="-3111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Spectral"/>
                        <a:buChar char="●"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Brand image: student turn out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Tik Tok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Spectral"/>
                        <a:buChar char="●"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Trendy TikTok promotions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Spectral"/>
                        <a:buChar char="●"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EXAMPLE:  Wes anderson themed marketing 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  <a:p>
                      <a:pPr indent="-311150" lvl="0" marL="45720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300"/>
                        <a:buFont typeface="Spectral"/>
                        <a:buChar char="●"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Goal- higher interaction and views with shorter videos </a:t>
                      </a:r>
                      <a:endParaRPr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Discord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Font typeface="Spectral"/>
                        <a:buChar char="●"/>
                      </a:pPr>
                      <a:r>
                        <a:rPr lang="en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Hub to promote to all club members</a:t>
                      </a:r>
                      <a:endParaRPr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Events 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79" name="Google Shape;179;p19"/>
          <p:cNvSpPr txBox="1"/>
          <p:nvPr>
            <p:ph idx="1" type="body"/>
          </p:nvPr>
        </p:nvSpPr>
        <p:spPr>
          <a:xfrm>
            <a:off x="819150" y="1533275"/>
            <a:ext cx="7505700" cy="29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Donut Day</a:t>
            </a:r>
            <a:endParaRPr b="1"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1C2120"/>
              </a:buClr>
              <a:buSzPct val="100000"/>
              <a:buFont typeface="Spectral"/>
              <a:buChar char="●"/>
            </a:pPr>
            <a:r>
              <a:rPr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Free for students, if they follow UBSS on all social media accounts</a:t>
            </a:r>
            <a:endParaRPr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Middle of Semester</a:t>
            </a:r>
            <a:endParaRPr b="1"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1C2120"/>
              </a:buClr>
              <a:buSzPct val="100000"/>
              <a:buFont typeface="Spectral"/>
              <a:buChar char="●"/>
            </a:pPr>
            <a:r>
              <a:rPr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21 Club Participation in Rose Garden</a:t>
            </a:r>
            <a:endParaRPr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2120"/>
              </a:buClr>
              <a:buSzPct val="100000"/>
              <a:buFont typeface="Spectral"/>
              <a:buChar char="●"/>
            </a:pPr>
            <a:r>
              <a:rPr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Crafts, games, or food</a:t>
            </a:r>
            <a:endParaRPr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2120"/>
              </a:buClr>
              <a:buSzPct val="100000"/>
              <a:buFont typeface="Spectral"/>
              <a:buChar char="●"/>
            </a:pPr>
            <a:r>
              <a:rPr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10% off + raffle entry → students who attended past events</a:t>
            </a:r>
            <a:endParaRPr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1C2120"/>
              </a:buClr>
              <a:buSzPct val="100000"/>
              <a:buFont typeface="Spectral"/>
              <a:buChar char="●"/>
            </a:pPr>
            <a:r>
              <a:rPr lang="en" sz="5200">
                <a:solidFill>
                  <a:srgbClr val="1C2120"/>
                </a:solidFill>
                <a:latin typeface="Spectral"/>
                <a:ea typeface="Spectral"/>
                <a:cs typeface="Spectral"/>
                <a:sym typeface="Spectral"/>
              </a:rPr>
              <a:t>20% off + 2 raffler entries →  students who attended past events + following all social media</a:t>
            </a:r>
            <a:endParaRPr sz="5200">
              <a:solidFill>
                <a:srgbClr val="1C2120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1C2120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1C212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1" y="3651150"/>
            <a:ext cx="1779775" cy="113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3775" y="3651149"/>
            <a:ext cx="1035625" cy="1035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63488" y="637038"/>
            <a:ext cx="2061357" cy="1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0"/>
          <p:cNvSpPr txBox="1"/>
          <p:nvPr>
            <p:ph type="title"/>
          </p:nvPr>
        </p:nvSpPr>
        <p:spPr>
          <a:xfrm>
            <a:off x="819150" y="43237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pectral"/>
                <a:ea typeface="Spectral"/>
                <a:cs typeface="Spectral"/>
                <a:sym typeface="Spectral"/>
              </a:rPr>
              <a:t>Performance Measurement </a:t>
            </a:r>
            <a:endParaRPr>
              <a:latin typeface="Spectral"/>
              <a:ea typeface="Spectral"/>
              <a:cs typeface="Spectral"/>
              <a:sym typeface="Spectral"/>
            </a:endParaRPr>
          </a:p>
        </p:txBody>
      </p:sp>
      <p:graphicFrame>
        <p:nvGraphicFramePr>
          <p:cNvPr id="188" name="Google Shape;188;p20"/>
          <p:cNvGraphicFramePr/>
          <p:nvPr/>
        </p:nvGraphicFramePr>
        <p:xfrm>
          <a:off x="819163" y="10606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{88A0E207-3FA7-442C-A9BF-BCB5AC4FDEC0}</a:tableStyleId>
              </a:tblPr>
              <a:tblGrid>
                <a:gridCol w="2071825"/>
                <a:gridCol w="1856775"/>
                <a:gridCol w="3577075"/>
              </a:tblGrid>
              <a:tr h="406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Marketing Channel</a:t>
                      </a:r>
                      <a:endParaRPr b="1"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Type</a:t>
                      </a:r>
                      <a:endParaRPr b="1"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Methods</a:t>
                      </a:r>
                      <a:endParaRPr b="1"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28575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FC5E8"/>
                    </a:solidFill>
                  </a:tcPr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Social Media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Instagram, TikTok, Discord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App engagement stats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Merch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Stickers, Shirts, Tote bags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Amount given away, Quantity after each event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Print Media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Flyers, PolyPost, Bronco guide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QR codes, Surveys, Quality of Papers taken, Quantity given out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81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Online Media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Email blast, PolyPost, Bronco Bytes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Clicked Links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6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Events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Middle-of-Semester, Donut Day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Spectral"/>
                          <a:ea typeface="Spectral"/>
                          <a:cs typeface="Spectral"/>
                          <a:sym typeface="Spectral"/>
                        </a:rPr>
                        <a:t>Counting each person stopped at booth, QR Codes</a:t>
                      </a:r>
                      <a:endParaRPr sz="1300">
                        <a:latin typeface="Spectral"/>
                        <a:ea typeface="Spectral"/>
                        <a:cs typeface="Spectral"/>
                        <a:sym typeface="Spectral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B5394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ctrTitle"/>
          </p:nvPr>
        </p:nvSpPr>
        <p:spPr>
          <a:xfrm>
            <a:off x="501403" y="13849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Thank You!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4" name="Google Shape;194;p21"/>
          <p:cNvSpPr txBox="1"/>
          <p:nvPr>
            <p:ph idx="1" type="subTitle"/>
          </p:nvPr>
        </p:nvSpPr>
        <p:spPr>
          <a:xfrm>
            <a:off x="601375" y="2510483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Georgia"/>
                <a:ea typeface="Georgia"/>
                <a:cs typeface="Georgia"/>
                <a:sym typeface="Georgia"/>
              </a:rPr>
              <a:t>Any Qu</a:t>
            </a:r>
            <a:r>
              <a:rPr lang="en">
                <a:latin typeface="Georgia"/>
                <a:ea typeface="Georgia"/>
                <a:cs typeface="Georgia"/>
                <a:sym typeface="Georgia"/>
              </a:rPr>
              <a:t>estions?</a:t>
            </a:r>
            <a:endParaRPr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774375" y="1548775"/>
            <a:ext cx="217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29275" y="997317"/>
            <a:ext cx="2903150" cy="314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